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402" r:id="rId2"/>
    <p:sldId id="335" r:id="rId3"/>
    <p:sldId id="288" r:id="rId4"/>
    <p:sldId id="257" r:id="rId5"/>
    <p:sldId id="258" r:id="rId6"/>
    <p:sldId id="260" r:id="rId7"/>
    <p:sldId id="261" r:id="rId8"/>
    <p:sldId id="259" r:id="rId9"/>
    <p:sldId id="262" r:id="rId10"/>
    <p:sldId id="280" r:id="rId11"/>
    <p:sldId id="281" r:id="rId12"/>
    <p:sldId id="263" r:id="rId13"/>
    <p:sldId id="264" r:id="rId14"/>
    <p:sldId id="266" r:id="rId15"/>
    <p:sldId id="275" r:id="rId16"/>
    <p:sldId id="268" r:id="rId17"/>
    <p:sldId id="283" r:id="rId18"/>
    <p:sldId id="276" r:id="rId19"/>
    <p:sldId id="285" r:id="rId20"/>
    <p:sldId id="271" r:id="rId21"/>
    <p:sldId id="272" r:id="rId22"/>
    <p:sldId id="273" r:id="rId23"/>
    <p:sldId id="30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21"/>
  </p:normalViewPr>
  <p:slideViewPr>
    <p:cSldViewPr snapToGrid="0" snapToObjects="1">
      <p:cViewPr varScale="1">
        <p:scale>
          <a:sx n="97" d="100"/>
          <a:sy n="97" d="100"/>
        </p:scale>
        <p:origin x="6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F70A1-F52D-9944-8CBC-F8D3783B7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0D935-69AB-3D47-9EC3-5BFC7252BB5A}" type="datetimeFigureOut">
              <a:rPr lang="en-US"/>
              <a:pPr>
                <a:defRPr/>
              </a:pPr>
              <a:t>2/17/23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7918D-7C1C-0E4F-9CE1-37FEA6724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AAAC0-9B56-AE4B-8948-DE64BD0EB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703965-CBCA-2A49-BCDB-448F3E4B57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5662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BEB2F-701D-7C41-9195-CFBEEA5E7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9E7B3-85EE-D743-B3A5-1AE6EF746F8C}" type="datetimeFigureOut">
              <a:rPr lang="en-US"/>
              <a:pPr>
                <a:defRPr/>
              </a:pPr>
              <a:t>2/17/23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D6489-6294-1D49-9A36-C010F99CB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D8C66-88EA-744F-9970-C1E3237AF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65BFB-04C4-A94A-841E-F9B7A90270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3696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8CEE6-E178-2C4D-B060-42D1056D5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E5C29-DFFA-644F-9E08-58DC9F664F75}" type="datetimeFigureOut">
              <a:rPr lang="en-US"/>
              <a:pPr>
                <a:defRPr/>
              </a:pPr>
              <a:t>2/17/23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0B0F-BE37-A147-BA3C-A46B3B926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4AC97-B297-8347-ADC3-2A6D491DB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94C368-2B80-3C41-AD14-55BD3617C7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2834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74093-8DAB-DD41-AD1B-6F08758E5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FF6A4-C654-DE45-B141-C10393379BFE}" type="datetimeFigureOut">
              <a:rPr lang="en-US"/>
              <a:pPr>
                <a:defRPr/>
              </a:pPr>
              <a:t>2/17/23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E49D6-065D-C140-83A5-1F81A78BC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1C4D0-FBCE-E043-894D-B47241D3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63DF54-DCB0-2A4C-905F-3C51CEBB22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683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AFE2D-0280-4C4D-ADE3-7275001D8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11270-3F17-504F-B394-0FB41B6316F7}" type="datetimeFigureOut">
              <a:rPr lang="en-US"/>
              <a:pPr>
                <a:defRPr/>
              </a:pPr>
              <a:t>2/17/23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6BF9C-9534-0D4E-9494-EF8B1A98D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34625-AA56-394C-9118-1680BD42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CBD386-0949-3C4F-9C24-5503B6572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87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3CD8DBB-9A57-BC4D-B949-B741EE997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78CD0-D8AB-5A4A-A1C8-1AEDC106B24D}" type="datetimeFigureOut">
              <a:rPr lang="en-US"/>
              <a:pPr>
                <a:defRPr/>
              </a:pPr>
              <a:t>2/17/23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125A9F-65E7-FD49-A6D5-D201CBD74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16D944-1250-3847-8802-F40C9B05F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1DA8D4-44F2-FB4B-9E90-C6AEE03C9E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6643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2711277-703A-0D42-8C8C-06542582F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1BF6C-2DE4-5849-B88E-9E954AFF35E8}" type="datetimeFigureOut">
              <a:rPr lang="en-US"/>
              <a:pPr>
                <a:defRPr/>
              </a:pPr>
              <a:t>2/17/23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277344E-7C06-F347-8AE5-3B1BA89A3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6A484A-F8FB-E74D-AF15-394EDC0EE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4FB00-6787-6440-BEB5-36FEB74DAB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133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B68780A-7B28-4242-BF42-137230AFC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88E1F-332B-834F-8F56-281A35E599B6}" type="datetimeFigureOut">
              <a:rPr lang="en-US"/>
              <a:pPr>
                <a:defRPr/>
              </a:pPr>
              <a:t>2/17/23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47258E-F323-F841-8D40-9A045E2EC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5DD2F86-EFC0-4449-90C8-425B32FBB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DCCDEF-5328-544E-AE02-9CAE8E6673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656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8F8C883-86B5-4C47-8CA1-F86A7F189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0E653-02B6-7F47-B7EF-A6A2D37CF318}" type="datetimeFigureOut">
              <a:rPr lang="en-US"/>
              <a:pPr>
                <a:defRPr/>
              </a:pPr>
              <a:t>2/17/23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B89F471-7EE2-EE4A-B5FB-6F891F093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E3899AE-B5EA-2A4C-ACC9-8D7A0AC34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5C28B-6C1A-D545-92BA-DCC830C192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230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16AB3D1-EFF2-3947-903C-623D15E13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91D84-512B-2144-8B40-3DE8C4EC8A1A}" type="datetimeFigureOut">
              <a:rPr lang="en-US"/>
              <a:pPr>
                <a:defRPr/>
              </a:pPr>
              <a:t>2/17/23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65C1931-348F-AE4E-952E-0C505A68B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A8E1FB-E845-5144-B88F-266ECD934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DB33EB-4FA9-2642-A084-7C4910BF30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634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4DACAF-064B-F449-886C-94108B8F8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FADF3-EB29-654F-991F-9ED774BA76A6}" type="datetimeFigureOut">
              <a:rPr lang="en-US"/>
              <a:pPr>
                <a:defRPr/>
              </a:pPr>
              <a:t>2/17/23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1EEF5E-17E0-1140-8E88-295E8F84D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B0B72C-4921-AC42-8269-EC733B7EA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31164A-ECA1-7043-8732-D99AFDA490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288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BD3A649-9FCE-5B4B-9BAC-18F87F2BF4E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8AA6750-C350-5D46-AAF6-7484EAD8E3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533D3-18AF-314F-A9DA-219CD9494F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C45EB2-B31E-FA49-812C-47BC12E180B5}" type="datetimeFigureOut">
              <a:rPr lang="en-US"/>
              <a:pPr>
                <a:defRPr/>
              </a:pPr>
              <a:t>2/17/23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E0716-44BE-1945-B626-D3CBF4F5E1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26578-52EC-7141-91FB-460FA7C1F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B6BFAA8-096E-B448-8CDB-4ACE9B4C68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1855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tiff"/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12" Type="http://schemas.openxmlformats.org/officeDocument/2006/relationships/image" Target="../media/image12.tiff"/><Relationship Id="rId17" Type="http://schemas.openxmlformats.org/officeDocument/2006/relationships/image" Target="../media/image17.jpeg"/><Relationship Id="rId2" Type="http://schemas.openxmlformats.org/officeDocument/2006/relationships/image" Target="../media/image2.jpeg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18" Type="http://schemas.openxmlformats.org/officeDocument/2006/relationships/image" Target="../media/image3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17" Type="http://schemas.openxmlformats.org/officeDocument/2006/relationships/image" Target="../media/image35.jpeg"/><Relationship Id="rId2" Type="http://schemas.openxmlformats.org/officeDocument/2006/relationships/image" Target="../media/image20.jpe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19" Type="http://schemas.openxmlformats.org/officeDocument/2006/relationships/image" Target="../media/image37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2B27EAE-9315-ED4F-9B21-FFF3B53EE2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283">
            <a:off x="4708841" y="3931747"/>
            <a:ext cx="1194836" cy="1830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6" descr="hidingedith, cover.jpg">
            <a:extLst>
              <a:ext uri="{FF2B5EF4-FFF2-40B4-BE49-F238E27FC236}">
                <a16:creationId xmlns:a16="http://schemas.microsoft.com/office/drawing/2014/main" id="{E202E690-526C-0D46-BA9C-F16610233A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86114">
            <a:off x="7696200" y="2895600"/>
            <a:ext cx="1333500" cy="161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DC573A-C1B5-8641-9130-CBC240238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28633">
            <a:off x="4865689" y="722314"/>
            <a:ext cx="1527175" cy="188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7" name="Picture 5">
            <a:extLst>
              <a:ext uri="{FF2B5EF4-FFF2-40B4-BE49-F238E27FC236}">
                <a16:creationId xmlns:a16="http://schemas.microsoft.com/office/drawing/2014/main" id="{FE7F3D4A-4651-B74B-B19C-71ED5A53CE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8762">
            <a:off x="4902200" y="2540001"/>
            <a:ext cx="1492250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theundergroundreporters.jpg">
            <a:extLst>
              <a:ext uri="{FF2B5EF4-FFF2-40B4-BE49-F238E27FC236}">
                <a16:creationId xmlns:a16="http://schemas.microsoft.com/office/drawing/2014/main" id="{655D511E-71D0-124D-B5BB-BE61418CB52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59354">
            <a:off x="7915380" y="992841"/>
            <a:ext cx="1489075" cy="1771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0BE97D-7AA0-5244-8F14-72231F5B21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2" r="15184"/>
          <a:stretch/>
        </p:blipFill>
        <p:spPr>
          <a:xfrm rot="21424244">
            <a:off x="1931392" y="1350233"/>
            <a:ext cx="1403409" cy="2021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6F07AD-2D6B-B343-A30E-12F20A9790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44078">
            <a:off x="3168545" y="4309213"/>
            <a:ext cx="1335088" cy="177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5AEA19-BACD-BE48-8FB4-4D1578BE30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250">
            <a:off x="7545929" y="4136809"/>
            <a:ext cx="1233654" cy="1850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D5E032-708B-3848-AF73-7674E0355B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97400">
            <a:off x="1546186" y="3164905"/>
            <a:ext cx="1485812" cy="2160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C9F35B-FEA0-6844-BCB6-C643EFCBBD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33615">
            <a:off x="8889410" y="3999770"/>
            <a:ext cx="1442311" cy="1866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124C85-0963-3B40-81D6-53C5A95447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34293" y="4243822"/>
            <a:ext cx="1427196" cy="2098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984EFF-5937-8C48-A084-55BC9D057E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750130">
            <a:off x="9287141" y="1880673"/>
            <a:ext cx="1427359" cy="2034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" descr="60745092">
            <a:extLst>
              <a:ext uri="{FF2B5EF4-FFF2-40B4-BE49-F238E27FC236}">
                <a16:creationId xmlns:a16="http://schemas.microsoft.com/office/drawing/2014/main" id="{372985DB-8867-5147-98C8-17E750CBB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1973" y="810743"/>
            <a:ext cx="1315382" cy="1879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9" descr="image.jpg">
            <a:extLst>
              <a:ext uri="{FF2B5EF4-FFF2-40B4-BE49-F238E27FC236}">
                <a16:creationId xmlns:a16="http://schemas.microsoft.com/office/drawing/2014/main" id="{514ECBF0-A48F-1E44-A683-603063A1B9D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21078040">
            <a:off x="3220480" y="2638656"/>
            <a:ext cx="1366837" cy="1668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A cover of a book&#10;&#10;Description automatically generated with medium confidence">
            <a:extLst>
              <a:ext uri="{FF2B5EF4-FFF2-40B4-BE49-F238E27FC236}">
                <a16:creationId xmlns:a16="http://schemas.microsoft.com/office/drawing/2014/main" id="{96206953-E6B5-0C49-93E2-D35B52A1E49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29556">
            <a:off x="6431494" y="673206"/>
            <a:ext cx="1382618" cy="1967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65779-40ED-EF4E-AF77-9B4F73EA967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07755" y="2396834"/>
            <a:ext cx="1195388" cy="1677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7F0E390B-5EAB-0E4F-BF29-A307F5980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14" y="6080702"/>
            <a:ext cx="31607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 err="1"/>
              <a:t>www.kathykacer.com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898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>
            <a:extLst>
              <a:ext uri="{FF2B5EF4-FFF2-40B4-BE49-F238E27FC236}">
                <a16:creationId xmlns:a16="http://schemas.microsoft.com/office/drawing/2014/main" id="{3155DE7B-837C-6C4B-9842-E4AD8D7D8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2903539"/>
            <a:ext cx="3311525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>
            <a:extLst>
              <a:ext uri="{FF2B5EF4-FFF2-40B4-BE49-F238E27FC236}">
                <a16:creationId xmlns:a16="http://schemas.microsoft.com/office/drawing/2014/main" id="{649CD01B-6915-1841-8B8B-43C943708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785813"/>
            <a:ext cx="2730500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34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ffleboard on the St. Louis.jpg">
            <a:extLst>
              <a:ext uri="{FF2B5EF4-FFF2-40B4-BE49-F238E27FC236}">
                <a16:creationId xmlns:a16="http://schemas.microsoft.com/office/drawing/2014/main" id="{4B449ACE-E937-9E4D-91D6-9C58A4D1409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8096"/>
          <a:stretch>
            <a:fillRect/>
          </a:stretch>
        </p:blipFill>
        <p:spPr>
          <a:xfrm rot="21082063">
            <a:off x="2429456" y="883406"/>
            <a:ext cx="3672408" cy="2274339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Jewish children on the St. Louis.jpg">
            <a:extLst>
              <a:ext uri="{FF2B5EF4-FFF2-40B4-BE49-F238E27FC236}">
                <a16:creationId xmlns:a16="http://schemas.microsoft.com/office/drawing/2014/main" id="{6AF4B1C6-5978-F742-A08C-8959939899C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25824">
            <a:off x="7034894" y="973611"/>
            <a:ext cx="2476500" cy="184785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The swimming pool on the St. Louis (from Voyage of the Damned).jpg">
            <a:extLst>
              <a:ext uri="{FF2B5EF4-FFF2-40B4-BE49-F238E27FC236}">
                <a16:creationId xmlns:a16="http://schemas.microsoft.com/office/drawing/2014/main" id="{0092E1F6-6327-C647-AEC2-789207207A3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6193" t="32776" r="3064" b="4785"/>
          <a:stretch>
            <a:fillRect/>
          </a:stretch>
        </p:blipFill>
        <p:spPr>
          <a:xfrm rot="21331594">
            <a:off x="2351584" y="3717032"/>
            <a:ext cx="3348372" cy="223224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Top.jpg">
            <a:extLst>
              <a:ext uri="{FF2B5EF4-FFF2-40B4-BE49-F238E27FC236}">
                <a16:creationId xmlns:a16="http://schemas.microsoft.com/office/drawing/2014/main" id="{3E346118-E021-AC4F-AEFE-38CB50BEE32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79427">
            <a:off x="6816080" y="3789041"/>
            <a:ext cx="3338906" cy="233975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6746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70.JPG">
            <a:extLst>
              <a:ext uri="{FF2B5EF4-FFF2-40B4-BE49-F238E27FC236}">
                <a16:creationId xmlns:a16="http://schemas.microsoft.com/office/drawing/2014/main" id="{55B654D7-6F89-7946-88C7-B09BD8E3526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115019">
            <a:off x="1877860" y="729180"/>
            <a:ext cx="3035829" cy="227687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IMG_4973.JPG">
            <a:extLst>
              <a:ext uri="{FF2B5EF4-FFF2-40B4-BE49-F238E27FC236}">
                <a16:creationId xmlns:a16="http://schemas.microsoft.com/office/drawing/2014/main" id="{41CC67A6-BAFD-0E46-B9A7-323A684FA1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711245">
            <a:off x="7852146" y="1138046"/>
            <a:ext cx="2807622" cy="210571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IMG_4976.JPG">
            <a:extLst>
              <a:ext uri="{FF2B5EF4-FFF2-40B4-BE49-F238E27FC236}">
                <a16:creationId xmlns:a16="http://schemas.microsoft.com/office/drawing/2014/main" id="{20DED037-66DD-F846-9216-37415636E37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846425" y="3094400"/>
            <a:ext cx="3083835" cy="231287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4838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ssengers on the St. Louis. Sol can be seen wearing an overcoat in the back ground (from Voyage of the Damned).jpg">
            <a:extLst>
              <a:ext uri="{FF2B5EF4-FFF2-40B4-BE49-F238E27FC236}">
                <a16:creationId xmlns:a16="http://schemas.microsoft.com/office/drawing/2014/main" id="{BB012E5E-8927-A049-8D62-D00D34D4A3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4437" r="5065" b="4436"/>
          <a:stretch>
            <a:fillRect/>
          </a:stretch>
        </p:blipFill>
        <p:spPr>
          <a:xfrm rot="21091615">
            <a:off x="2279576" y="764704"/>
            <a:ext cx="2129852" cy="302433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ol and his parents on the St. Louis.jpg">
            <a:extLst>
              <a:ext uri="{FF2B5EF4-FFF2-40B4-BE49-F238E27FC236}">
                <a16:creationId xmlns:a16="http://schemas.microsoft.com/office/drawing/2014/main" id="{D4D27C1E-AB74-CD44-8361-B0F00F3A67D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31287" t="7938" r="13614" b="7938"/>
          <a:stretch>
            <a:fillRect/>
          </a:stretch>
        </p:blipFill>
        <p:spPr>
          <a:xfrm rot="592947">
            <a:off x="7804063" y="740269"/>
            <a:ext cx="2448272" cy="249446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ol and his father on the St. Louis.jpg">
            <a:extLst>
              <a:ext uri="{FF2B5EF4-FFF2-40B4-BE49-F238E27FC236}">
                <a16:creationId xmlns:a16="http://schemas.microsoft.com/office/drawing/2014/main" id="{509EF194-DC4B-2343-969A-395D58D2ADF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2463" t="5572" r="7771" b="6683"/>
          <a:stretch>
            <a:fillRect/>
          </a:stretch>
        </p:blipFill>
        <p:spPr>
          <a:xfrm>
            <a:off x="4943872" y="2564904"/>
            <a:ext cx="2376264" cy="368088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3040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.jpg">
            <a:extLst>
              <a:ext uri="{FF2B5EF4-FFF2-40B4-BE49-F238E27FC236}">
                <a16:creationId xmlns:a16="http://schemas.microsoft.com/office/drawing/2014/main" id="{188BA16E-C88F-9542-BF17-35CC4BEF104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7728" y="1628801"/>
            <a:ext cx="5333906" cy="352876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74" name="Title 3">
            <a:extLst>
              <a:ext uri="{FF2B5EF4-FFF2-40B4-BE49-F238E27FC236}">
                <a16:creationId xmlns:a16="http://schemas.microsoft.com/office/drawing/2014/main" id="{5745B8E2-E0D1-4144-90C4-683E65455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>
                <a:latin typeface="Comic Sans MS" panose="030F0902030302020204" pitchFamily="66" charset="0"/>
              </a:rPr>
              <a:t>Havana, Cuba</a:t>
            </a:r>
          </a:p>
        </p:txBody>
      </p:sp>
    </p:spTree>
    <p:extLst>
      <p:ext uri="{BB962C8B-B14F-4D97-AF65-F5344CB8AC3E}">
        <p14:creationId xmlns:p14="http://schemas.microsoft.com/office/powerpoint/2010/main" val="2344191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0DF89527-5E0A-F64D-BFE2-C5B350EBB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2400">
                <a:latin typeface="Comic Sans MS" panose="030F0902030302020204" pitchFamily="66" charset="0"/>
              </a:rPr>
              <a:t>President of Cuba</a:t>
            </a:r>
            <a:br>
              <a:rPr lang="en-US" altLang="en-US" sz="2400">
                <a:latin typeface="Comic Sans MS" panose="030F0902030302020204" pitchFamily="66" charset="0"/>
              </a:rPr>
            </a:br>
            <a:r>
              <a:rPr lang="en-US" altLang="en-US" sz="2400">
                <a:latin typeface="Comic Sans MS" panose="030F0902030302020204" pitchFamily="66" charset="0"/>
              </a:rPr>
              <a:t>Federico Bru</a:t>
            </a:r>
          </a:p>
        </p:txBody>
      </p:sp>
      <p:pic>
        <p:nvPicPr>
          <p:cNvPr id="3" name="Picture 2" descr="Federico_Laredo_Bru.jpg">
            <a:extLst>
              <a:ext uri="{FF2B5EF4-FFF2-40B4-BE49-F238E27FC236}">
                <a16:creationId xmlns:a16="http://schemas.microsoft.com/office/drawing/2014/main" id="{1C866B28-85A3-1646-9F55-6813310915D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1584" y="2132856"/>
            <a:ext cx="2779776" cy="343814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Top.jpg">
            <a:extLst>
              <a:ext uri="{FF2B5EF4-FFF2-40B4-BE49-F238E27FC236}">
                <a16:creationId xmlns:a16="http://schemas.microsoft.com/office/drawing/2014/main" id="{62C76750-F311-5449-85D5-0B423475ED9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49959">
            <a:off x="6600056" y="836712"/>
            <a:ext cx="2088232" cy="541393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1987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.jpg">
            <a:extLst>
              <a:ext uri="{FF2B5EF4-FFF2-40B4-BE49-F238E27FC236}">
                <a16:creationId xmlns:a16="http://schemas.microsoft.com/office/drawing/2014/main" id="{B0270C33-4CD6-A045-B272-ADCCB480DF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23793" y="1628800"/>
            <a:ext cx="4536953" cy="340804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1028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095CBBA3-2DAD-8647-98C6-4F916B74B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75312"/>
          </a:xfrm>
        </p:spPr>
        <p:txBody>
          <a:bodyPr/>
          <a:lstStyle/>
          <a:p>
            <a:r>
              <a:rPr lang="en-CA" altLang="en-US" sz="2400">
                <a:latin typeface="Comic Sans MS" panose="030F0902030302020204" pitchFamily="66" charset="0"/>
              </a:rPr>
              <a:t>“Return to Hamburg immediately!”</a:t>
            </a:r>
          </a:p>
        </p:txBody>
      </p:sp>
    </p:spTree>
    <p:extLst>
      <p:ext uri="{BB962C8B-B14F-4D97-AF65-F5344CB8AC3E}">
        <p14:creationId xmlns:p14="http://schemas.microsoft.com/office/powerpoint/2010/main" val="3050808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71787DA9-F307-FA47-B26A-93351B3BB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>
                <a:latin typeface="Comic Sans MS" panose="030F0902030302020204" pitchFamily="66" charset="0"/>
              </a:rPr>
              <a:t>Morris and Betty Troper with passengers of the </a:t>
            </a:r>
            <a:br>
              <a:rPr lang="en-US" altLang="en-US" sz="2400">
                <a:latin typeface="Comic Sans MS" panose="030F0902030302020204" pitchFamily="66" charset="0"/>
              </a:rPr>
            </a:br>
            <a:r>
              <a:rPr lang="en-US" altLang="en-US" sz="2400" i="1">
                <a:latin typeface="Comic Sans MS" panose="030F0902030302020204" pitchFamily="66" charset="0"/>
              </a:rPr>
              <a:t>St. Louis</a:t>
            </a:r>
          </a:p>
        </p:txBody>
      </p:sp>
      <p:pic>
        <p:nvPicPr>
          <p:cNvPr id="3" name="Picture 2" descr="Top.jpg">
            <a:extLst>
              <a:ext uri="{FF2B5EF4-FFF2-40B4-BE49-F238E27FC236}">
                <a16:creationId xmlns:a16="http://schemas.microsoft.com/office/drawing/2014/main" id="{187248DD-8E5B-D945-B5DA-5ADB9EFA206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99656" y="2204865"/>
            <a:ext cx="6593398" cy="305338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5298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>
            <a:extLst>
              <a:ext uri="{FF2B5EF4-FFF2-40B4-BE49-F238E27FC236}">
                <a16:creationId xmlns:a16="http://schemas.microsoft.com/office/drawing/2014/main" id="{B9EB4E96-E9EC-4345-9D5B-6FC34D0CB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681039"/>
            <a:ext cx="572452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Box 3">
            <a:extLst>
              <a:ext uri="{FF2B5EF4-FFF2-40B4-BE49-F238E27FC236}">
                <a16:creationId xmlns:a16="http://schemas.microsoft.com/office/drawing/2014/main" id="{A403269F-1EC8-9A4C-987A-4EAF2D595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38" y="2420939"/>
            <a:ext cx="1439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CA" altLang="en-US" sz="1800">
                <a:solidFill>
                  <a:prstClr val="black"/>
                </a:solidFill>
                <a:latin typeface="Arial" panose="020B0604020202020204" pitchFamily="34" charset="0"/>
              </a:rPr>
              <a:t>England</a:t>
            </a:r>
          </a:p>
        </p:txBody>
      </p:sp>
      <p:sp>
        <p:nvSpPr>
          <p:cNvPr id="34819" name="TextBox 4">
            <a:extLst>
              <a:ext uri="{FF2B5EF4-FFF2-40B4-BE49-F238E27FC236}">
                <a16:creationId xmlns:a16="http://schemas.microsoft.com/office/drawing/2014/main" id="{9ECEF523-F152-DD4B-8F92-CEEC72B18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4" y="4292600"/>
            <a:ext cx="1081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CA" altLang="en-US" sz="1800">
                <a:solidFill>
                  <a:prstClr val="black"/>
                </a:solidFill>
                <a:latin typeface="Arial" panose="020B0604020202020204" pitchFamily="34" charset="0"/>
              </a:rPr>
              <a:t>France</a:t>
            </a:r>
          </a:p>
        </p:txBody>
      </p:sp>
      <p:sp>
        <p:nvSpPr>
          <p:cNvPr id="34820" name="TextBox 5">
            <a:extLst>
              <a:ext uri="{FF2B5EF4-FFF2-40B4-BE49-F238E27FC236}">
                <a16:creationId xmlns:a16="http://schemas.microsoft.com/office/drawing/2014/main" id="{EF1153AF-47C3-2845-9DD8-3DD78203D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76" y="3789363"/>
            <a:ext cx="1223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CA" altLang="en-US" sz="1800">
                <a:solidFill>
                  <a:prstClr val="black"/>
                </a:solidFill>
                <a:latin typeface="Arial" panose="020B0604020202020204" pitchFamily="34" charset="0"/>
              </a:rPr>
              <a:t>Belgium</a:t>
            </a:r>
          </a:p>
        </p:txBody>
      </p:sp>
      <p:sp>
        <p:nvSpPr>
          <p:cNvPr id="34821" name="TextBox 6">
            <a:extLst>
              <a:ext uri="{FF2B5EF4-FFF2-40B4-BE49-F238E27FC236}">
                <a16:creationId xmlns:a16="http://schemas.microsoft.com/office/drawing/2014/main" id="{711DACB0-7DCF-A443-89D8-812FFE262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1" y="3284539"/>
            <a:ext cx="1008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CA" altLang="en-US" sz="1800">
                <a:solidFill>
                  <a:prstClr val="black"/>
                </a:solidFill>
                <a:latin typeface="Arial" panose="020B0604020202020204" pitchFamily="34" charset="0"/>
              </a:rPr>
              <a:t>Holland</a:t>
            </a:r>
          </a:p>
        </p:txBody>
      </p:sp>
    </p:spTree>
    <p:extLst>
      <p:ext uri="{BB962C8B-B14F-4D97-AF65-F5344CB8AC3E}">
        <p14:creationId xmlns:p14="http://schemas.microsoft.com/office/powerpoint/2010/main" val="3186963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Kathy\My Documents\My Pictures\Book Covers\Mail.JPG">
            <a:extLst>
              <a:ext uri="{FF2B5EF4-FFF2-40B4-BE49-F238E27FC236}">
                <a16:creationId xmlns:a16="http://schemas.microsoft.com/office/drawing/2014/main" id="{479403F4-9167-B644-932D-3781FF160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8602" t="9273" r="19859" b="22849"/>
          <a:stretch>
            <a:fillRect/>
          </a:stretch>
        </p:blipFill>
        <p:spPr bwMode="auto">
          <a:xfrm>
            <a:off x="2667000" y="1143000"/>
            <a:ext cx="2827338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C:\Documents and Settings\Kathy\My Documents\My Pictures\Book Covers\Mail0003.JPG">
            <a:extLst>
              <a:ext uri="{FF2B5EF4-FFF2-40B4-BE49-F238E27FC236}">
                <a16:creationId xmlns:a16="http://schemas.microsoft.com/office/drawing/2014/main" id="{8F5DFF7A-89DF-DD40-BC63-1F238F36A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4883" t="8304" r="14835" b="23817"/>
          <a:stretch>
            <a:fillRect/>
          </a:stretch>
        </p:blipFill>
        <p:spPr bwMode="auto">
          <a:xfrm>
            <a:off x="6705600" y="1143000"/>
            <a:ext cx="2768600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27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 Louis disembarking in Antwerp.jpg">
            <a:extLst>
              <a:ext uri="{FF2B5EF4-FFF2-40B4-BE49-F238E27FC236}">
                <a16:creationId xmlns:a16="http://schemas.microsoft.com/office/drawing/2014/main" id="{A4FA0DCA-813C-7A4A-A57A-33480C2A88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4000" y="2000250"/>
            <a:ext cx="4064000" cy="28575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5271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86.JPG">
            <a:extLst>
              <a:ext uri="{FF2B5EF4-FFF2-40B4-BE49-F238E27FC236}">
                <a16:creationId xmlns:a16="http://schemas.microsoft.com/office/drawing/2014/main" id="{DC657911-00F3-3943-9901-52707479AED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9776" y="1484784"/>
            <a:ext cx="4211960" cy="315897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0337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78.JPG">
            <a:extLst>
              <a:ext uri="{FF2B5EF4-FFF2-40B4-BE49-F238E27FC236}">
                <a16:creationId xmlns:a16="http://schemas.microsoft.com/office/drawing/2014/main" id="{BA40FA6E-1470-174F-ADE4-CF5C401A22C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841313" y="1579231"/>
            <a:ext cx="4788024" cy="359101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3916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B0C326-69D7-2140-A6C9-947C07124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49"/>
          <a:stretch/>
        </p:blipFill>
        <p:spPr>
          <a:xfrm>
            <a:off x="3432176" y="1125539"/>
            <a:ext cx="5184775" cy="3895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2329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ominican Holiday 2007 167.jpg">
            <a:extLst>
              <a:ext uri="{FF2B5EF4-FFF2-40B4-BE49-F238E27FC236}">
                <a16:creationId xmlns:a16="http://schemas.microsoft.com/office/drawing/2014/main" id="{4D88D453-BB38-CF4C-8C30-50D96F8487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601" b="62500"/>
          <a:stretch>
            <a:fillRect/>
          </a:stretch>
        </p:blipFill>
        <p:spPr bwMode="auto">
          <a:xfrm>
            <a:off x="1695451" y="357188"/>
            <a:ext cx="1649413" cy="2214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Dominican Holiday 2007 169.gif">
            <a:extLst>
              <a:ext uri="{FF2B5EF4-FFF2-40B4-BE49-F238E27FC236}">
                <a16:creationId xmlns:a16="http://schemas.microsoft.com/office/drawing/2014/main" id="{7EDC5588-EAA0-7045-B018-B2BD45084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1" r="51034" b="28125"/>
          <a:stretch/>
        </p:blipFill>
        <p:spPr bwMode="auto">
          <a:xfrm>
            <a:off x="4548188" y="98426"/>
            <a:ext cx="1485900" cy="1973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6" descr="Dominican Holiday 2007 157.jpg">
            <a:extLst>
              <a:ext uri="{FF2B5EF4-FFF2-40B4-BE49-F238E27FC236}">
                <a16:creationId xmlns:a16="http://schemas.microsoft.com/office/drawing/2014/main" id="{B93F08D5-A707-A142-B0B8-21DC3779D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2071688"/>
            <a:ext cx="170180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8" descr="Dominican Holiday 2007 160.jpg">
            <a:extLst>
              <a:ext uri="{FF2B5EF4-FFF2-40B4-BE49-F238E27FC236}">
                <a16:creationId xmlns:a16="http://schemas.microsoft.com/office/drawing/2014/main" id="{57ECDC68-216A-B446-B2F7-B4E137F94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6" y="4852989"/>
            <a:ext cx="3090863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image.jpg">
            <a:extLst>
              <a:ext uri="{FF2B5EF4-FFF2-40B4-BE49-F238E27FC236}">
                <a16:creationId xmlns:a16="http://schemas.microsoft.com/office/drawing/2014/main" id="{4D8304B0-FEB8-2C48-870A-71B6DC82B12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91175" y="5156200"/>
            <a:ext cx="2298700" cy="1589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1" descr="Power Point photos 108.jpg">
            <a:extLst>
              <a:ext uri="{FF2B5EF4-FFF2-40B4-BE49-F238E27FC236}">
                <a16:creationId xmlns:a16="http://schemas.microsoft.com/office/drawing/2014/main" id="{E6DADFB5-57E9-584B-B35E-16942CFDC5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8" r="4958"/>
          <a:stretch>
            <a:fillRect/>
          </a:stretch>
        </p:blipFill>
        <p:spPr bwMode="auto">
          <a:xfrm>
            <a:off x="7423151" y="1860550"/>
            <a:ext cx="162877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2" descr="Bob Kornhauser.JPG">
            <a:extLst>
              <a:ext uri="{FF2B5EF4-FFF2-40B4-BE49-F238E27FC236}">
                <a16:creationId xmlns:a16="http://schemas.microsoft.com/office/drawing/2014/main" id="{92873B64-FD86-CB45-9C7C-4351CCE5F6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362">
            <a:off x="9031288" y="225425"/>
            <a:ext cx="153035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 descr="Helen Yermus.jpg">
            <a:extLst>
              <a:ext uri="{FF2B5EF4-FFF2-40B4-BE49-F238E27FC236}">
                <a16:creationId xmlns:a16="http://schemas.microsoft.com/office/drawing/2014/main" id="{70AEE910-503D-E746-8618-1C0BBCEBBFC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967789" y="1830389"/>
            <a:ext cx="1658937" cy="2206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4" descr="arnold friedman2.jpg">
            <a:extLst>
              <a:ext uri="{FF2B5EF4-FFF2-40B4-BE49-F238E27FC236}">
                <a16:creationId xmlns:a16="http://schemas.microsoft.com/office/drawing/2014/main" id="{061E8993-62AB-F945-9B63-99CEE1E07C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" t="7433" r="8022" b="17567"/>
          <a:stretch>
            <a:fillRect/>
          </a:stretch>
        </p:blipFill>
        <p:spPr bwMode="auto">
          <a:xfrm rot="635572">
            <a:off x="7585075" y="3743326"/>
            <a:ext cx="1538288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649530-6B99-CD4A-8531-1A262F8549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257272">
            <a:off x="1725613" y="2617789"/>
            <a:ext cx="1547812" cy="240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9" name="Picture 1" descr="Dominican Holiday 2007 158.tif">
            <a:extLst>
              <a:ext uri="{FF2B5EF4-FFF2-40B4-BE49-F238E27FC236}">
                <a16:creationId xmlns:a16="http://schemas.microsoft.com/office/drawing/2014/main" id="{CB87127E-CA4C-724D-B11F-9DC428716C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5491">
            <a:off x="3160713" y="515938"/>
            <a:ext cx="1651000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Dominican Holiday 2007 166.jpg">
            <a:extLst>
              <a:ext uri="{FF2B5EF4-FFF2-40B4-BE49-F238E27FC236}">
                <a16:creationId xmlns:a16="http://schemas.microsoft.com/office/drawing/2014/main" id="{BDFB49B4-43AA-5245-AA29-198664D4373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136901" y="2644775"/>
            <a:ext cx="1463675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Dominican Holiday 2007 168.tif">
            <a:extLst>
              <a:ext uri="{FF2B5EF4-FFF2-40B4-BE49-F238E27FC236}">
                <a16:creationId xmlns:a16="http://schemas.microsoft.com/office/drawing/2014/main" id="{03E3BDCA-985F-5A41-BA9C-8F5A84E3794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20894" t="14844" r="19363" b="19238"/>
          <a:stretch>
            <a:fillRect/>
          </a:stretch>
        </p:blipFill>
        <p:spPr bwMode="auto">
          <a:xfrm rot="20903838">
            <a:off x="1782764" y="4892675"/>
            <a:ext cx="1514475" cy="1747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E68781-2678-9244-97EF-915E40B1538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6322" t="14184" r="20721" b="8351"/>
          <a:stretch/>
        </p:blipFill>
        <p:spPr>
          <a:xfrm>
            <a:off x="6142038" y="2393950"/>
            <a:ext cx="1504950" cy="2471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9DCF5E-BDED-1A42-BD31-6D729A1691D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8626" y="5199064"/>
            <a:ext cx="2352675" cy="154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BB4F8D-9C45-9545-B14B-B77B01D157C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40800" y="4037014"/>
            <a:ext cx="1581150" cy="1055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65" name="Picture 9" descr="George Brady as a young boy.jpg">
            <a:extLst>
              <a:ext uri="{FF2B5EF4-FFF2-40B4-BE49-F238E27FC236}">
                <a16:creationId xmlns:a16="http://schemas.microsoft.com/office/drawing/2014/main" id="{78F11DC9-BF2E-0A40-A492-C897E76D20F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475" y="173038"/>
            <a:ext cx="1741488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BAE70D-8634-4142-89E3-CD9E1FBC8A2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70601" y="280988"/>
            <a:ext cx="1412875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643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p.jpg">
            <a:extLst>
              <a:ext uri="{FF2B5EF4-FFF2-40B4-BE49-F238E27FC236}">
                <a16:creationId xmlns:a16="http://schemas.microsoft.com/office/drawing/2014/main" id="{D9C0C0F5-32F0-DF49-9680-F12A4B8EE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114" y="1052513"/>
            <a:ext cx="3400425" cy="407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8336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 Louis postcard.jpg">
            <a:extLst>
              <a:ext uri="{FF2B5EF4-FFF2-40B4-BE49-F238E27FC236}">
                <a16:creationId xmlns:a16="http://schemas.microsoft.com/office/drawing/2014/main" id="{EC5EE622-5CB3-C24B-827C-C485111F51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24317" y="2060848"/>
            <a:ext cx="6314017" cy="266429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4" name="Title 2">
            <a:extLst>
              <a:ext uri="{FF2B5EF4-FFF2-40B4-BE49-F238E27FC236}">
                <a16:creationId xmlns:a16="http://schemas.microsoft.com/office/drawing/2014/main" id="{BD478F6F-7FEA-054F-AEF5-95FFD9778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latin typeface="Comic Sans MS" panose="030F0902030302020204" pitchFamily="66" charset="0"/>
              </a:rPr>
              <a:t>S S </a:t>
            </a:r>
            <a:r>
              <a:rPr lang="en-US" altLang="en-US" sz="2800" i="1">
                <a:latin typeface="Comic Sans MS" panose="030F0902030302020204" pitchFamily="66" charset="0"/>
              </a:rPr>
              <a:t>St. Louis</a:t>
            </a:r>
          </a:p>
        </p:txBody>
      </p:sp>
    </p:spTree>
    <p:extLst>
      <p:ext uri="{BB962C8B-B14F-4D97-AF65-F5344CB8AC3E}">
        <p14:creationId xmlns:p14="http://schemas.microsoft.com/office/powerpoint/2010/main" val="3495573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 Louis Gustav Schroeder.jpg">
            <a:extLst>
              <a:ext uri="{FF2B5EF4-FFF2-40B4-BE49-F238E27FC236}">
                <a16:creationId xmlns:a16="http://schemas.microsoft.com/office/drawing/2014/main" id="{AE13AC71-D8EA-2B4F-AA16-14F2F8985FE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99857" y="1484784"/>
            <a:ext cx="2590205" cy="397832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458" name="Title 2">
            <a:extLst>
              <a:ext uri="{FF2B5EF4-FFF2-40B4-BE49-F238E27FC236}">
                <a16:creationId xmlns:a16="http://schemas.microsoft.com/office/drawing/2014/main" id="{01110293-8769-0D4E-8F98-CBF6013A2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>
                <a:latin typeface="Comic Sans MS" panose="030F0902030302020204" pitchFamily="66" charset="0"/>
              </a:rPr>
              <a:t>Captain Gustav Schroeder</a:t>
            </a:r>
          </a:p>
        </p:txBody>
      </p:sp>
    </p:spTree>
    <p:extLst>
      <p:ext uri="{BB962C8B-B14F-4D97-AF65-F5344CB8AC3E}">
        <p14:creationId xmlns:p14="http://schemas.microsoft.com/office/powerpoint/2010/main" val="2403300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louismap.jpg">
            <a:extLst>
              <a:ext uri="{FF2B5EF4-FFF2-40B4-BE49-F238E27FC236}">
                <a16:creationId xmlns:a16="http://schemas.microsoft.com/office/drawing/2014/main" id="{9319FD57-4DBA-DD40-81F3-AEBDCEE84AC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7729" y="1340768"/>
            <a:ext cx="5381499" cy="352839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4923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p-2.jpg">
            <a:extLst>
              <a:ext uri="{FF2B5EF4-FFF2-40B4-BE49-F238E27FC236}">
                <a16:creationId xmlns:a16="http://schemas.microsoft.com/office/drawing/2014/main" id="{31C4DDFA-422F-4247-A92F-BB1F4CD94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014" y="692151"/>
            <a:ext cx="2994025" cy="298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Lisa at age 3 in Munich.jpg">
            <a:extLst>
              <a:ext uri="{FF2B5EF4-FFF2-40B4-BE49-F238E27FC236}">
                <a16:creationId xmlns:a16="http://schemas.microsoft.com/office/drawing/2014/main" id="{DC68E351-B82B-994D-AD1C-3A2BB325D68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98231">
            <a:off x="7051335" y="2045878"/>
            <a:ext cx="1976550" cy="319612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Lisa grandmother, Oma Ida.jpg">
            <a:extLst>
              <a:ext uri="{FF2B5EF4-FFF2-40B4-BE49-F238E27FC236}">
                <a16:creationId xmlns:a16="http://schemas.microsoft.com/office/drawing/2014/main" id="{1CB1519C-2B72-A14F-8792-F6440F15965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1600" t="17799" r="19773" b="14162"/>
          <a:stretch>
            <a:fillRect/>
          </a:stretch>
        </p:blipFill>
        <p:spPr>
          <a:xfrm rot="20766356">
            <a:off x="3737417" y="4205122"/>
            <a:ext cx="1481505" cy="2105297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8070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l and his mother (far right) can be seen boarding the St. Louis.jpg">
            <a:extLst>
              <a:ext uri="{FF2B5EF4-FFF2-40B4-BE49-F238E27FC236}">
                <a16:creationId xmlns:a16="http://schemas.microsoft.com/office/drawing/2014/main" id="{7E592554-486A-F846-A21D-3D4FC29A67E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95600" y="764705"/>
            <a:ext cx="3746746" cy="2636499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ol as a young boy.jpg">
            <a:extLst>
              <a:ext uri="{FF2B5EF4-FFF2-40B4-BE49-F238E27FC236}">
                <a16:creationId xmlns:a16="http://schemas.microsoft.com/office/drawing/2014/main" id="{50D3A3E1-A615-B04A-BB0B-AF836A5FC8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76806">
            <a:off x="7320136" y="476672"/>
            <a:ext cx="2537460" cy="335127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ol's father.jpg">
            <a:extLst>
              <a:ext uri="{FF2B5EF4-FFF2-40B4-BE49-F238E27FC236}">
                <a16:creationId xmlns:a16="http://schemas.microsoft.com/office/drawing/2014/main" id="{C7A96875-6D27-E745-9DAD-58DF6C799E1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70231">
            <a:off x="2639616" y="3933056"/>
            <a:ext cx="1800200" cy="235529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ol's mother.jpg">
            <a:extLst>
              <a:ext uri="{FF2B5EF4-FFF2-40B4-BE49-F238E27FC236}">
                <a16:creationId xmlns:a16="http://schemas.microsoft.com/office/drawing/2014/main" id="{B88F4F34-2A72-0B4D-B55C-75EDF787979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40967">
            <a:off x="5663952" y="4005064"/>
            <a:ext cx="1731216" cy="231910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386113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5714</TotalTime>
  <Words>44</Words>
  <Application>Microsoft Macintosh PowerPoint</Application>
  <PresentationFormat>Widescreen</PresentationFormat>
  <Paragraphs>11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Comic Sans MS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S S St. Louis</vt:lpstr>
      <vt:lpstr>Captain Gustav Schroeder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Havana, Cuba</vt:lpstr>
      <vt:lpstr>President of Cuba Federico Bru</vt:lpstr>
      <vt:lpstr>PowerPoint Presentation</vt:lpstr>
      <vt:lpstr>“Return to Hamburg immediately!”</vt:lpstr>
      <vt:lpstr>Morris and Betty Troper with passengers of the  St. Louis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Kacer</dc:creator>
  <cp:lastModifiedBy>Kathy Kacer</cp:lastModifiedBy>
  <cp:revision>5</cp:revision>
  <dcterms:created xsi:type="dcterms:W3CDTF">2023-02-17T14:48:50Z</dcterms:created>
  <dcterms:modified xsi:type="dcterms:W3CDTF">2023-02-21T14:03:32Z</dcterms:modified>
</cp:coreProperties>
</file>